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3"/>
  </p:notesMasterIdLst>
  <p:handoutMasterIdLst>
    <p:handoutMasterId r:id="rId24"/>
  </p:handoutMasterIdLst>
  <p:sldIdLst>
    <p:sldId id="256" r:id="rId5"/>
    <p:sldId id="711" r:id="rId6"/>
    <p:sldId id="712" r:id="rId7"/>
    <p:sldId id="715" r:id="rId8"/>
    <p:sldId id="716" r:id="rId9"/>
    <p:sldId id="767" r:id="rId10"/>
    <p:sldId id="771" r:id="rId11"/>
    <p:sldId id="772" r:id="rId12"/>
    <p:sldId id="773" r:id="rId13"/>
    <p:sldId id="769" r:id="rId14"/>
    <p:sldId id="774" r:id="rId15"/>
    <p:sldId id="775" r:id="rId16"/>
    <p:sldId id="770" r:id="rId17"/>
    <p:sldId id="776" r:id="rId18"/>
    <p:sldId id="777" r:id="rId19"/>
    <p:sldId id="778" r:id="rId20"/>
    <p:sldId id="780" r:id="rId21"/>
    <p:sldId id="781" r:id="rId22"/>
  </p:sldIdLst>
  <p:sldSz cx="9144000" cy="6858000" type="screen4x3"/>
  <p:notesSz cx="9928225" cy="6797675"/>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4976" autoAdjust="0"/>
  </p:normalViewPr>
  <p:slideViewPr>
    <p:cSldViewPr>
      <p:cViewPr varScale="1">
        <p:scale>
          <a:sx n="75" d="100"/>
          <a:sy n="75" d="100"/>
        </p:scale>
        <p:origin x="1392" y="5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8032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92089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808279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011468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07158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977489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09416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937281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673950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87626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605103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13629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16.xml"/><Relationship Id="rId1" Type="http://schemas.openxmlformats.org/officeDocument/2006/relationships/slideMaster" Target="../slideMasters/slideMaster1.xml"/><Relationship Id="rId5" Type="http://schemas.openxmlformats.org/officeDocument/2006/relationships/slide" Target="../slides/slide17.xml"/><Relationship Id="rId4"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868144" y="620688"/>
            <a:ext cx="108012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69834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4.1 – Business Impacts on Change</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2987824" y="620688"/>
            <a:ext cx="282653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4.2 – Stakeholder Impacts on Change</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7" name="Round Same Side Corner Rectangle 6">
            <a:hlinkClick r:id="rId5" action="ppaction://hlinksldjump"/>
          </p:cNvPr>
          <p:cNvSpPr/>
          <p:nvPr userDrawn="1"/>
        </p:nvSpPr>
        <p:spPr>
          <a:xfrm>
            <a:off x="7016993" y="626388"/>
            <a:ext cx="101139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telegraph.co.uk/motoring/car-manufacturers/skoda/10018605/Skoda-from-laughing-stock-to-top-dog.html" TargetMode="External"/><Relationship Id="rId7" Type="http://schemas.openxmlformats.org/officeDocument/2006/relationships/hyperlink" Target="LO4%20-%20Resources/4.1%20-%20Stakeholder.jp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LO4%20-%20Resources/4.1%20-%20Profit.jpg" TargetMode="External"/><Relationship Id="rId4" Type="http://schemas.openxmlformats.org/officeDocument/2006/relationships/image" Target="../media/image7.png"/><Relationship Id="rId9" Type="http://schemas.openxmlformats.org/officeDocument/2006/relationships/image" Target="../media/image10.jpg"/></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telegraph.co.uk/motoring/car-manufacturers/skoda/10018605/Skoda-from-laughing-stock-to-top-dog.html" TargetMode="External"/><Relationship Id="rId7" Type="http://schemas.openxmlformats.org/officeDocument/2006/relationships/hyperlink" Target="LO4%20-%20Resources/4.1%20-%20Stakeholder.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LO4%20-%20Resources/4.1%20-%20Profit.jpg" TargetMode="External"/><Relationship Id="rId4" Type="http://schemas.openxmlformats.org/officeDocument/2006/relationships/image" Target="../media/image7.png"/><Relationship Id="rId9"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www.bbc.com/news/business-37639518" TargetMode="External"/><Relationship Id="rId7" Type="http://schemas.openxmlformats.org/officeDocument/2006/relationships/hyperlink" Target="http://www.standard.co.uk/business/business-news/car-giant-ford-closes-last-uk-plant-announcing-dagenham-job-loses-8226947.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www.northantstelegraph.co.uk/news/steel-crisis-real-toll-of-threatened-corby-jobs-could-be-more-than-1-000-1-7305992" TargetMode="External"/><Relationship Id="rId10" Type="http://schemas.openxmlformats.org/officeDocument/2006/relationships/image" Target="../media/image18.png"/><Relationship Id="rId4" Type="http://schemas.openxmlformats.org/officeDocument/2006/relationships/image" Target="../media/image15.jpeg"/><Relationship Id="rId9" Type="http://schemas.openxmlformats.org/officeDocument/2006/relationships/hyperlink" Target="https://www.theguardian.com/money/2017/mar/25/vw-volkswagen-audi-skoda-seat-emissions-fix-left-car-undriveabl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standard.co.uk/business/business-news/car-giant-ford-closes-last-uk-plant-announcing-dagenham-job-loses-8226947.html" TargetMode="External"/><Relationship Id="rId3" Type="http://schemas.openxmlformats.org/officeDocument/2006/relationships/hyperlink" Target="http://www.telegraph.co.uk/business/2016/10/13/unilever-sales-hit-by-sterlings-plunge-amid-tesco-price-row/" TargetMode="External"/><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northantstelegraph.co.uk/news/steel-crisis-real-toll-of-threatened-corby-jobs-could-be-more-than-1-000-1-7305992" TargetMode="External"/><Relationship Id="rId11" Type="http://schemas.openxmlformats.org/officeDocument/2006/relationships/image" Target="../media/image18.png"/><Relationship Id="rId5" Type="http://schemas.openxmlformats.org/officeDocument/2006/relationships/image" Target="../media/image15.jpeg"/><Relationship Id="rId10" Type="http://schemas.openxmlformats.org/officeDocument/2006/relationships/hyperlink" Target="https://www.theguardian.com/money/2017/mar/25/vw-volkswagen-audi-skoda-seat-emissions-fix-left-car-undriveable" TargetMode="External"/><Relationship Id="rId4" Type="http://schemas.openxmlformats.org/officeDocument/2006/relationships/hyperlink" Target="http://www.bbc.com/news/business-37639518" TargetMode="External"/><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www.northantstelegraph.co.uk/news/steel-crisis-real-toll-of-threatened-corby-jobs-could-be-more-than-1-000-1-7305992" TargetMode="External"/><Relationship Id="rId7" Type="http://schemas.openxmlformats.org/officeDocument/2006/relationships/hyperlink" Target="https://www.theguardian.com/money/2017/mar/25/vw-volkswagen-audi-skoda-seat-emissions-fix-left-car-undriveabl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www.standard.co.uk/business/business-news/car-giant-ford-closes-last-uk-plant-announcing-dagenham-job-loses-8226947.html" TargetMode="External"/><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hyperlink" Target="https://www.theguardian.com/technology/2016/oct/10/samsung-halts-production-galaxy-note-7-phone-battery-fires"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www.northantstelegraph.co.uk/news/steel-crisis-real-toll-of-threatened-corby-jobs-could-be-more-than-1-000-1-7305992" TargetMode="External"/><Relationship Id="rId7" Type="http://schemas.openxmlformats.org/officeDocument/2006/relationships/hyperlink" Target="https://www.theguardian.com/money/2017/mar/25/vw-volkswagen-audi-skoda-seat-emissions-fix-left-car-undriveabl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hyperlink" Target="http://www.standard.co.uk/business/business-news/car-giant-ford-closes-last-uk-plant-announcing-dagenham-job-loses-8226947.html" TargetMode="External"/><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hyperlink" Target="https://www.theguardian.com/technology/2016/oct/10/samsung-halts-production-galaxy-note-7-phone-battery-fire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Assess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Impacts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Stakeholders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377" y="324828"/>
            <a:ext cx="1646374" cy="158120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407634"/>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70" dirty="0" smtClean="0"/>
              <a:t>Change happens for a reason, the most common one is to make things better therefor there should be positive impacts of change within a business, even one where change has been forced on the staff. </a:t>
            </a:r>
            <a:endParaRPr lang="en-US" sz="1570" dirty="0"/>
          </a:p>
          <a:p>
            <a:pPr marL="450850" indent="-200025">
              <a:buClr>
                <a:srgbClr val="C00000"/>
              </a:buClr>
              <a:buFont typeface="Arial" panose="020B0604020202020204" pitchFamily="34" charset="0"/>
              <a:buChar char="•"/>
            </a:pPr>
            <a:r>
              <a:rPr lang="en-GB" sz="1570" b="1" dirty="0">
                <a:solidFill>
                  <a:srgbClr val="FF0000"/>
                </a:solidFill>
              </a:rPr>
              <a:t>Product life cycle </a:t>
            </a:r>
            <a:r>
              <a:rPr lang="en-GB" sz="1570" dirty="0" smtClean="0"/>
              <a:t>- </a:t>
            </a:r>
            <a:r>
              <a:rPr lang="en-US" sz="1570" dirty="0" smtClean="0"/>
              <a:t>Change </a:t>
            </a:r>
            <a:r>
              <a:rPr lang="en-US" sz="1570" dirty="0"/>
              <a:t>may lead to a shorter lifecycle than anticipated or provide an </a:t>
            </a:r>
            <a:r>
              <a:rPr lang="en-US" sz="1570" dirty="0" smtClean="0"/>
              <a:t>extension. Product life cycles can be predicted to a degree and change, or extension, is designed to stretch that line. But sometimes change reduces the lifecycle, negatively, forcing the company to innovate or alter the new product. For example, an innovation on an iPhone for the 6s or 7 may cause a rush on sales, encouraging for the company but reducing the length of the cycle as everyone who wants one gets one quickly. This is not bad for the company as the amount of sales will be good but reduced in length.</a:t>
            </a:r>
            <a:endParaRPr lang="en-GB" sz="1570" dirty="0"/>
          </a:p>
          <a:p>
            <a:pPr marL="450850" indent="-200025">
              <a:buClr>
                <a:srgbClr val="C00000"/>
              </a:buClr>
              <a:buFont typeface="Arial" panose="020B0604020202020204" pitchFamily="34" charset="0"/>
              <a:buChar char="•"/>
            </a:pPr>
            <a:r>
              <a:rPr lang="en-GB" sz="1570" b="1" dirty="0">
                <a:solidFill>
                  <a:srgbClr val="FF0000"/>
                </a:solidFill>
              </a:rPr>
              <a:t>Research and development</a:t>
            </a:r>
            <a:r>
              <a:rPr lang="en-GB" sz="1570" dirty="0"/>
              <a:t> </a:t>
            </a:r>
            <a:r>
              <a:rPr lang="en-GB" sz="1570" dirty="0" smtClean="0"/>
              <a:t>- </a:t>
            </a:r>
            <a:r>
              <a:rPr lang="en-US" sz="1570" dirty="0" smtClean="0"/>
              <a:t>More </a:t>
            </a:r>
            <a:r>
              <a:rPr lang="en-US" sz="1570" dirty="0"/>
              <a:t>innovation being required for new </a:t>
            </a:r>
            <a:r>
              <a:rPr lang="en-US" sz="1570" dirty="0" smtClean="0"/>
              <a:t>products/services. This can cause a company to upgrade, pay for new technologies and new production equipment to keep up with demand, increasing their previously accepted budget expectations. A new range of goods can also force a company to increase their research and development budgets and intent, the sudden enthusiasm in sales and new ideas for the new product can enliven activity. E.g. when the PS4 came out, there was a sudden move towards higher end graphics, new uses for the technology, the ability to manage VR with better capacity, to take advantage of the new hardware specifications.</a:t>
            </a:r>
            <a:endParaRPr lang="en-GB" sz="157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6" name="Picture 5">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079401"/>
            <a:ext cx="1649123" cy="1295739"/>
          </a:xfrm>
          <a:prstGeom prst="rect">
            <a:avLst/>
          </a:prstGeom>
        </p:spPr>
      </p:pic>
      <p:pic>
        <p:nvPicPr>
          <p:cNvPr id="7" name="Picture 6">
            <a:hlinkClick r:id="rId5"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522247"/>
            <a:ext cx="1649123" cy="1050769"/>
          </a:xfrm>
          <a:prstGeom prst="rect">
            <a:avLst/>
          </a:prstGeom>
        </p:spPr>
      </p:pic>
      <p:pic>
        <p:nvPicPr>
          <p:cNvPr id="9" name="Picture 8">
            <a:hlinkClick r:id="rId7" action="ppaction://hlinkfile"/>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913761"/>
            <a:ext cx="1649123" cy="1099415"/>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4288" y="5313529"/>
            <a:ext cx="1645055" cy="1211815"/>
          </a:xfrm>
          <a:prstGeom prst="rect">
            <a:avLst/>
          </a:prstGeom>
        </p:spPr>
      </p:pic>
    </p:spTree>
    <p:extLst>
      <p:ext uri="{BB962C8B-B14F-4D97-AF65-F5344CB8AC3E}">
        <p14:creationId xmlns:p14="http://schemas.microsoft.com/office/powerpoint/2010/main" val="5664306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16895"/>
          </a:xfrm>
          <a:prstGeom prst="rect">
            <a:avLst/>
          </a:prstGeom>
        </p:spPr>
        <p:txBody>
          <a:bodyPr wrap="square">
            <a:spAutoFit/>
          </a:bodyPr>
          <a:lstStyle/>
          <a:p>
            <a:pPr marL="200025" indent="-200025">
              <a:buClr>
                <a:srgbClr val="C00000"/>
              </a:buClr>
              <a:buFont typeface="Arial" panose="020B0604020202020204" pitchFamily="34" charset="0"/>
              <a:buChar char="•"/>
            </a:pPr>
            <a:r>
              <a:rPr lang="en-GB" sz="1410" b="1" dirty="0" smtClean="0">
                <a:solidFill>
                  <a:srgbClr val="FF0000"/>
                </a:solidFill>
              </a:rPr>
              <a:t>Recruitment </a:t>
            </a:r>
            <a:r>
              <a:rPr lang="en-GB" sz="1410" b="1" dirty="0">
                <a:solidFill>
                  <a:srgbClr val="FF0000"/>
                </a:solidFill>
              </a:rPr>
              <a:t>and selection </a:t>
            </a:r>
            <a:r>
              <a:rPr lang="en-GB" sz="1410" dirty="0" smtClean="0"/>
              <a:t>– Change within a company such as new products or services, can often lead to a change within the staffing structure or staffing compliment. </a:t>
            </a:r>
            <a:r>
              <a:rPr lang="en-US" sz="1410" dirty="0" smtClean="0"/>
              <a:t>The </a:t>
            </a:r>
            <a:r>
              <a:rPr lang="en-US" sz="1410" dirty="0"/>
              <a:t>need for new skills or new </a:t>
            </a:r>
            <a:r>
              <a:rPr lang="en-US" sz="1410" dirty="0" smtClean="0"/>
              <a:t>staff is inevitable the larger the change is, it is a matter of training the current staff up to speed with the  new products and production methods or hiring those already trained. This can revitalize the company but can also have a negative impact on current staffing as those not trained, or not willing to train may be replaced causing tension within the workplace.</a:t>
            </a:r>
            <a:endParaRPr lang="en-GB" sz="1410" dirty="0"/>
          </a:p>
          <a:p>
            <a:pPr marL="200025" indent="-200025">
              <a:buClr>
                <a:srgbClr val="C00000"/>
              </a:buClr>
              <a:buFont typeface="Arial" panose="020B0604020202020204" pitchFamily="34" charset="0"/>
              <a:buChar char="•"/>
            </a:pPr>
            <a:r>
              <a:rPr lang="en-GB" sz="1410" b="1" dirty="0">
                <a:solidFill>
                  <a:srgbClr val="FF0000"/>
                </a:solidFill>
              </a:rPr>
              <a:t>Cost and profit implications </a:t>
            </a:r>
            <a:r>
              <a:rPr lang="en-GB" sz="1410" dirty="0" smtClean="0"/>
              <a:t>– Change is designed for a reason, usually to increase the profits of a company by altering direction. The implication of profit changing can change a company, open up new markets, vision new ideas, move it forward. For example when Lego moved into theme parks and video, profits soared and this revitalised the company, but negatively it changed an old process. </a:t>
            </a:r>
            <a:br>
              <a:rPr lang="en-GB" sz="1410" dirty="0" smtClean="0"/>
            </a:br>
            <a:r>
              <a:rPr lang="en-GB" sz="1410" dirty="0" smtClean="0"/>
              <a:t>Cost implications can also change a direction of a company, new products means more costs, production, recruitment, structure, services etc. without the increase in profits this means organisational change within the company which can have a negative impact on staffing. </a:t>
            </a:r>
            <a:endParaRPr lang="en-GB" sz="1410" dirty="0"/>
          </a:p>
          <a:p>
            <a:pPr marL="200025" indent="-200025">
              <a:buClr>
                <a:srgbClr val="C00000"/>
              </a:buClr>
              <a:buFont typeface="Arial" panose="020B0604020202020204" pitchFamily="34" charset="0"/>
              <a:buChar char="•"/>
            </a:pPr>
            <a:r>
              <a:rPr lang="en-GB" sz="1410" b="1" dirty="0">
                <a:solidFill>
                  <a:srgbClr val="FF0000"/>
                </a:solidFill>
              </a:rPr>
              <a:t>New opportunities</a:t>
            </a:r>
            <a:r>
              <a:rPr lang="en-GB" sz="1410" dirty="0"/>
              <a:t> </a:t>
            </a:r>
            <a:r>
              <a:rPr lang="en-GB" sz="1410" dirty="0" smtClean="0"/>
              <a:t>– New products and better services can often mean new </a:t>
            </a:r>
            <a:r>
              <a:rPr lang="en-US" sz="1410" dirty="0" smtClean="0"/>
              <a:t>opportunities </a:t>
            </a:r>
            <a:r>
              <a:rPr lang="en-US" sz="1410" dirty="0"/>
              <a:t>to expand the product range or enter new </a:t>
            </a:r>
            <a:r>
              <a:rPr lang="en-US" sz="1410" dirty="0" smtClean="0"/>
              <a:t>markets at home or abroad. The </a:t>
            </a:r>
            <a:r>
              <a:rPr lang="en-US" sz="1410" dirty="0"/>
              <a:t>ability to embrace change can help employees in a business by creating new opportunities. A worker who enthusiastically applies herself to learning the new office computer system can also train others who are more hesitant. By assuming this leadership role, the employee may position herself as someone who is capable of assuming additional responsibilities, making her a possible candidate for future promotion</a:t>
            </a:r>
            <a:r>
              <a:rPr lang="en-US" sz="1410" dirty="0" smtClean="0"/>
              <a:t>.</a:t>
            </a:r>
            <a:endParaRPr lang="en-GB" sz="141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079401"/>
            <a:ext cx="1649123" cy="1295739"/>
          </a:xfrm>
          <a:prstGeom prst="rect">
            <a:avLst/>
          </a:prstGeom>
        </p:spPr>
      </p:pic>
      <p:pic>
        <p:nvPicPr>
          <p:cNvPr id="4" name="Picture 3">
            <a:hlinkClick r:id="rId5"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522247"/>
            <a:ext cx="1649123" cy="1050769"/>
          </a:xfrm>
          <a:prstGeom prst="rect">
            <a:avLst/>
          </a:prstGeom>
        </p:spPr>
      </p:pic>
      <p:pic>
        <p:nvPicPr>
          <p:cNvPr id="6" name="Picture 5">
            <a:hlinkClick r:id="rId7" action="ppaction://hlinkfile"/>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913761"/>
            <a:ext cx="1649123" cy="1099415"/>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4288" y="5313529"/>
            <a:ext cx="1645055" cy="1211815"/>
          </a:xfrm>
          <a:prstGeom prst="rect">
            <a:avLst/>
          </a:prstGeom>
        </p:spPr>
      </p:pic>
    </p:spTree>
    <p:extLst>
      <p:ext uri="{BB962C8B-B14F-4D97-AF65-F5344CB8AC3E}">
        <p14:creationId xmlns:p14="http://schemas.microsoft.com/office/powerpoint/2010/main" val="393907622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396805" cy="5632311"/>
          </a:xfrm>
          <a:prstGeom prst="rect">
            <a:avLst/>
          </a:prstGeom>
        </p:spPr>
        <p:txBody>
          <a:bodyPr wrap="square">
            <a:spAutoFit/>
          </a:bodyPr>
          <a:lstStyle/>
          <a:p>
            <a:pPr marL="450850" indent="-200025">
              <a:buClr>
                <a:srgbClr val="C00000"/>
              </a:buClr>
              <a:buFont typeface="Arial" panose="020B0604020202020204" pitchFamily="34" charset="0"/>
              <a:buChar char="•"/>
            </a:pPr>
            <a:r>
              <a:rPr lang="en-GB" sz="1500" b="1" dirty="0" smtClean="0">
                <a:solidFill>
                  <a:srgbClr val="FF0000"/>
                </a:solidFill>
              </a:rPr>
              <a:t>Different </a:t>
            </a:r>
            <a:r>
              <a:rPr lang="en-GB" sz="1500" b="1" dirty="0">
                <a:solidFill>
                  <a:srgbClr val="FF0000"/>
                </a:solidFill>
              </a:rPr>
              <a:t>physical resource needs </a:t>
            </a:r>
            <a:r>
              <a:rPr lang="en-GB" sz="1500" dirty="0" smtClean="0"/>
              <a:t>– Change often requires the company to upgrade production methods, equipment and systems, which again costs money. </a:t>
            </a:r>
            <a:r>
              <a:rPr lang="en-US" sz="1500" dirty="0" smtClean="0"/>
              <a:t>The </a:t>
            </a:r>
            <a:r>
              <a:rPr lang="en-US" sz="1500" dirty="0"/>
              <a:t>need to acquire property, machinery and </a:t>
            </a:r>
            <a:r>
              <a:rPr lang="en-US" sz="1500" dirty="0" smtClean="0"/>
              <a:t>equipment can impact on a company that is going through change, often the change of buildings, location, production equipment, means new training, reallocations of budgets and finances, and renegotiations of contracts with suppliers etc. This can have a cascading effect on the way the business works.</a:t>
            </a:r>
          </a:p>
          <a:p>
            <a:pPr marL="450850" indent="-200025">
              <a:buClr>
                <a:srgbClr val="C00000"/>
              </a:buClr>
              <a:buFont typeface="Arial" panose="020B0604020202020204" pitchFamily="34" charset="0"/>
              <a:buChar char="•"/>
            </a:pPr>
            <a:r>
              <a:rPr lang="en-GB" sz="1500" dirty="0" smtClean="0"/>
              <a:t>For example, in the early 1980’s Ford in Dagenham and Luton went through a change to modern car production techniques, this meant at first buying and equipping new factories, then new staffing arrangements, then new premises to handle the new production processes, then inevitably relocation abroad. Not all companies do this but change can spiral for the better or worse. </a:t>
            </a:r>
            <a:endParaRPr lang="en-GB" sz="1500" dirty="0"/>
          </a:p>
          <a:p>
            <a:r>
              <a:rPr lang="en-US" sz="1500" b="1" dirty="0" smtClean="0">
                <a:solidFill>
                  <a:srgbClr val="FF0000"/>
                </a:solidFill>
              </a:rPr>
              <a:t>4.1 Task 01</a:t>
            </a:r>
            <a:r>
              <a:rPr lang="en-US" sz="1500" dirty="0" smtClean="0">
                <a:solidFill>
                  <a:srgbClr val="FF0000"/>
                </a:solidFill>
              </a:rPr>
              <a:t> – Describe the Possible Impacts of Change on Businesses using real world examples. These should include short </a:t>
            </a:r>
            <a:r>
              <a:rPr lang="en-US" sz="1500" dirty="0">
                <a:solidFill>
                  <a:srgbClr val="FF0000"/>
                </a:solidFill>
              </a:rPr>
              <a:t>term and long term impacts on a business</a:t>
            </a:r>
            <a:r>
              <a:rPr lang="en-US" sz="1500" dirty="0" smtClean="0">
                <a:solidFill>
                  <a:srgbClr val="FF0000"/>
                </a:solidFill>
              </a:rPr>
              <a:t>.</a:t>
            </a:r>
          </a:p>
          <a:p>
            <a:pPr marL="285750" indent="-285750">
              <a:buClr>
                <a:srgbClr val="C00000"/>
              </a:buClr>
              <a:buFont typeface="Wingdings 3" panose="05040102010807070707" pitchFamily="18" charset="2"/>
              <a:buChar char=""/>
            </a:pPr>
            <a:r>
              <a:rPr lang="en-US" sz="1500" dirty="0" smtClean="0"/>
              <a:t>Assume 3 changes has happened </a:t>
            </a:r>
            <a:r>
              <a:rPr lang="en-US" sz="1500" dirty="0"/>
              <a:t>at Thursby Toys </a:t>
            </a:r>
            <a:r>
              <a:rPr lang="en-US" sz="1500" dirty="0" smtClean="0"/>
              <a:t>Ltd., they have replaced their customer service phone system with a CRM database, they have introduced a new range of Toys and they have relocated out of town to an industrial base.</a:t>
            </a:r>
          </a:p>
          <a:p>
            <a:r>
              <a:rPr lang="en-US" sz="1500" b="1" dirty="0">
                <a:solidFill>
                  <a:srgbClr val="FF0000"/>
                </a:solidFill>
              </a:rPr>
              <a:t>4.1 Task </a:t>
            </a:r>
            <a:r>
              <a:rPr lang="en-US" sz="1500" b="1" dirty="0" smtClean="0">
                <a:solidFill>
                  <a:srgbClr val="FF0000"/>
                </a:solidFill>
              </a:rPr>
              <a:t>02</a:t>
            </a:r>
            <a:r>
              <a:rPr lang="en-US" sz="1500" dirty="0" smtClean="0">
                <a:solidFill>
                  <a:srgbClr val="FF0000"/>
                </a:solidFill>
              </a:rPr>
              <a:t> </a:t>
            </a:r>
            <a:r>
              <a:rPr lang="en-US" sz="1500" dirty="0">
                <a:solidFill>
                  <a:srgbClr val="FF0000"/>
                </a:solidFill>
              </a:rPr>
              <a:t>– Describe the Possible Impacts of Change on </a:t>
            </a:r>
            <a:r>
              <a:rPr lang="en-US" sz="1500" dirty="0" smtClean="0">
                <a:solidFill>
                  <a:srgbClr val="FF0000"/>
                </a:solidFill>
              </a:rPr>
              <a:t>Thursby Toys Ltd. of these three managed changes. </a:t>
            </a:r>
            <a:r>
              <a:rPr lang="en-US" sz="1500" dirty="0">
                <a:solidFill>
                  <a:srgbClr val="FF0000"/>
                </a:solidFill>
              </a:rPr>
              <a:t>These should include short term and long term impacts on a business</a:t>
            </a:r>
            <a:r>
              <a:rPr lang="en-US" sz="1500" dirty="0" smtClean="0">
                <a:solidFill>
                  <a:srgbClr val="FF0000"/>
                </a:solidFill>
              </a:rPr>
              <a:t>.</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2669294"/>
            <a:ext cx="2182757" cy="136659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0232" y="4113705"/>
            <a:ext cx="2182757" cy="1321605"/>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660232" y="5519582"/>
            <a:ext cx="2182757" cy="106729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60232" y="1098581"/>
            <a:ext cx="2182757" cy="1492898"/>
          </a:xfrm>
          <a:prstGeom prst="rect">
            <a:avLst/>
          </a:prstGeom>
        </p:spPr>
      </p:pic>
    </p:spTree>
    <p:extLst>
      <p:ext uri="{BB962C8B-B14F-4D97-AF65-F5344CB8AC3E}">
        <p14:creationId xmlns:p14="http://schemas.microsoft.com/office/powerpoint/2010/main" val="130216193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13845"/>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60" dirty="0"/>
              <a:t>Change </a:t>
            </a:r>
            <a:r>
              <a:rPr lang="en-US" sz="1560" dirty="0" smtClean="0"/>
              <a:t>that happens also impacts on </a:t>
            </a:r>
            <a:r>
              <a:rPr lang="en-US" sz="1560" dirty="0"/>
              <a:t>stakeholder </a:t>
            </a:r>
            <a:r>
              <a:rPr lang="en-US" sz="1560" dirty="0" smtClean="0"/>
              <a:t>groups for the better or for the worse. These groups are likely to react to the change in different ways, either positively supporting the company and the change or negatively by reducing or removing their support. These include:. </a:t>
            </a:r>
            <a:endParaRPr lang="en-US" sz="1560" dirty="0"/>
          </a:p>
          <a:p>
            <a:pPr marL="450850" indent="-200025">
              <a:buClr>
                <a:srgbClr val="C00000"/>
              </a:buClr>
              <a:buFont typeface="Arial" panose="020B0604020202020204" pitchFamily="34" charset="0"/>
              <a:buChar char="•"/>
            </a:pPr>
            <a:r>
              <a:rPr lang="en-GB" sz="1560" b="1" dirty="0" smtClean="0">
                <a:solidFill>
                  <a:srgbClr val="FF0000"/>
                </a:solidFill>
              </a:rPr>
              <a:t>Owners</a:t>
            </a:r>
            <a:r>
              <a:rPr lang="en-GB" sz="1560" dirty="0" smtClean="0">
                <a:solidFill>
                  <a:srgbClr val="FF0000"/>
                </a:solidFill>
              </a:rPr>
              <a:t> </a:t>
            </a:r>
            <a:r>
              <a:rPr lang="en-GB" sz="1560" dirty="0" smtClean="0"/>
              <a:t>– The owners can be impacted </a:t>
            </a:r>
            <a:r>
              <a:rPr lang="en-US" sz="1560" dirty="0" smtClean="0"/>
              <a:t>by things such as a </a:t>
            </a:r>
            <a:r>
              <a:rPr lang="en-US" sz="1560" dirty="0"/>
              <a:t>reduced return on investment, fall in share prices, impact on personal </a:t>
            </a:r>
            <a:r>
              <a:rPr lang="en-US" sz="1560" dirty="0" smtClean="0"/>
              <a:t>objectives. The financial implication of change can be positive or negative, a fall in income can mean reevaluating the change and making more changes, the change in share prices can impact the shareholders, they can withdraw their support or even change the management if they wish, or if it is </a:t>
            </a:r>
            <a:r>
              <a:rPr lang="en-US" sz="1560" dirty="0" err="1" smtClean="0"/>
              <a:t>favourable</a:t>
            </a:r>
            <a:r>
              <a:rPr lang="en-US" sz="1560" dirty="0" smtClean="0"/>
              <a:t>, they can continue with their support or even improve the share returns. A change in objectives however can change the aims of the company, make it more ethical for example, which can have a longer tem impact on the fortunes of the company.</a:t>
            </a:r>
            <a:endParaRPr lang="en-US" sz="1560" dirty="0"/>
          </a:p>
          <a:p>
            <a:pPr marL="450850" indent="-200025">
              <a:buClr>
                <a:srgbClr val="C00000"/>
              </a:buClr>
              <a:buFont typeface="Arial" panose="020B0604020202020204" pitchFamily="34" charset="0"/>
              <a:buChar char="•"/>
            </a:pPr>
            <a:r>
              <a:rPr lang="en-GB" sz="1560" b="1" dirty="0">
                <a:solidFill>
                  <a:srgbClr val="FF0000"/>
                </a:solidFill>
              </a:rPr>
              <a:t>Managers</a:t>
            </a:r>
            <a:r>
              <a:rPr lang="en-GB" sz="1560" dirty="0" smtClean="0"/>
              <a:t> – The </a:t>
            </a:r>
            <a:r>
              <a:rPr lang="en-US" sz="1560" dirty="0" smtClean="0"/>
              <a:t>managers who manage the change can be impacted in the success or failure of the change. Blame or glory, promotion or demotion. The </a:t>
            </a:r>
            <a:r>
              <a:rPr lang="en-US" sz="1560" dirty="0"/>
              <a:t>ownership of </a:t>
            </a:r>
            <a:r>
              <a:rPr lang="en-US" sz="1560" dirty="0" smtClean="0"/>
              <a:t>objectives means that they will be seen as the initiators of the change, learning from it, using it for the next change. They should buy-in </a:t>
            </a:r>
            <a:r>
              <a:rPr lang="en-US" sz="1560" dirty="0"/>
              <a:t>to </a:t>
            </a:r>
            <a:r>
              <a:rPr lang="en-US" sz="1560" dirty="0" smtClean="0"/>
              <a:t>the vision of the company, enact the change by rallying staff around the new system and making it work. But this can also make it difficult </a:t>
            </a:r>
            <a:r>
              <a:rPr lang="en-US" sz="1560" dirty="0"/>
              <a:t>in managing </a:t>
            </a:r>
            <a:r>
              <a:rPr lang="en-US" sz="1560" dirty="0" smtClean="0"/>
              <a:t>employees, the ones who are the most resistant to change. </a:t>
            </a:r>
            <a:endParaRPr lang="en-GB" sz="1560" dirty="0"/>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6" name="Picture 5">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5114206"/>
            <a:ext cx="1312396" cy="1516370"/>
          </a:xfrm>
          <a:prstGeom prst="rect">
            <a:avLst/>
          </a:prstGeom>
        </p:spPr>
      </p:pic>
      <p:pic>
        <p:nvPicPr>
          <p:cNvPr id="7" name="Picture 6">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10" name="Picture 9">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spTree>
    <p:extLst>
      <p:ext uri="{BB962C8B-B14F-4D97-AF65-F5344CB8AC3E}">
        <p14:creationId xmlns:p14="http://schemas.microsoft.com/office/powerpoint/2010/main" val="143624821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7201972"/>
          </a:xfrm>
          <a:prstGeom prst="rect">
            <a:avLst/>
          </a:prstGeom>
        </p:spPr>
        <p:txBody>
          <a:bodyPr wrap="square">
            <a:spAutoFit/>
          </a:bodyPr>
          <a:lstStyle/>
          <a:p>
            <a:pPr marL="268288" indent="-268288">
              <a:buClr>
                <a:srgbClr val="C00000"/>
              </a:buClr>
              <a:buFont typeface="Arial" panose="020B0604020202020204" pitchFamily="34" charset="0"/>
              <a:buChar char="•"/>
            </a:pPr>
            <a:r>
              <a:rPr lang="en-GB" sz="1400" b="1" dirty="0" smtClean="0">
                <a:solidFill>
                  <a:srgbClr val="FF0000"/>
                </a:solidFill>
              </a:rPr>
              <a:t>Employees</a:t>
            </a:r>
            <a:r>
              <a:rPr lang="en-GB" sz="1400" dirty="0" smtClean="0"/>
              <a:t> – The impact of change management on </a:t>
            </a:r>
            <a:r>
              <a:rPr lang="en-US" sz="1400" dirty="0" smtClean="0"/>
              <a:t>employees can be positive and negative as well. And can be long term or short term. Impacts such as redundancy</a:t>
            </a:r>
            <a:r>
              <a:rPr lang="en-US" sz="1400" dirty="0"/>
              <a:t>, re-training, redeployment, empowerment, change in pay or working conditions, effect on morale, work ethos and culture. </a:t>
            </a:r>
            <a:r>
              <a:rPr lang="en-US" sz="1400" dirty="0" smtClean="0"/>
              <a:t>In the short term this can mean that life is difficult at a business, staff leaving, threats of leaving, staff being forced to retrain, staff resistance to the change. Or they can embrace the change, be happy to retrain and reskill. The change in pay and working conditions is something they will battle against, legal implications kick in, Unions, resistance to new staff when old staff leave. The ethos of the company can be eroded or renewed. For example at Ford, staff were made redundant over a medium period of time, retraining was enacted but not successful and issues with staffing continued to disrupt production.</a:t>
            </a:r>
          </a:p>
          <a:p>
            <a:pPr marL="268288" indent="-268288">
              <a:buClr>
                <a:srgbClr val="C00000"/>
              </a:buClr>
              <a:buFont typeface="Arial" panose="020B0604020202020204" pitchFamily="34" charset="0"/>
              <a:buChar char="•"/>
            </a:pPr>
            <a:r>
              <a:rPr lang="en-GB" sz="1400" b="1" dirty="0" smtClean="0">
                <a:solidFill>
                  <a:srgbClr val="FF0000"/>
                </a:solidFill>
              </a:rPr>
              <a:t>Customers</a:t>
            </a:r>
            <a:r>
              <a:rPr lang="en-GB" sz="1400" dirty="0" smtClean="0"/>
              <a:t> - </a:t>
            </a:r>
            <a:r>
              <a:rPr lang="en-US" sz="1400" dirty="0" smtClean="0"/>
              <a:t>Customers can be impacted on change that happens, such </a:t>
            </a:r>
            <a:r>
              <a:rPr lang="en-US" sz="1400" dirty="0"/>
              <a:t>as availability of new </a:t>
            </a:r>
            <a:r>
              <a:rPr lang="en-US" sz="1400" dirty="0" smtClean="0"/>
              <a:t>product/service may make them grateful, encouraged and therefor increasing sales and usage. New </a:t>
            </a:r>
            <a:r>
              <a:rPr lang="en-US" sz="1400" dirty="0"/>
              <a:t>customer service </a:t>
            </a:r>
            <a:r>
              <a:rPr lang="en-US" sz="1400" dirty="0" smtClean="0"/>
              <a:t>policies may make it better for the company to keep in tough, improve the quality of service, be more wary of the customer needs and complaints and do something about it, adding Value to the product or service. </a:t>
            </a:r>
            <a:br>
              <a:rPr lang="en-US" sz="1400" dirty="0" smtClean="0"/>
            </a:br>
            <a:r>
              <a:rPr lang="en-US" sz="1400" dirty="0" smtClean="0"/>
              <a:t>New procedures may benefit them, give them more access to adapt and fix their issues with the product or products may be simply withdrawn </a:t>
            </a:r>
            <a:r>
              <a:rPr lang="en-US" sz="1400" dirty="0"/>
              <a:t>from </a:t>
            </a:r>
            <a:r>
              <a:rPr lang="en-US" sz="1400" dirty="0" smtClean="0"/>
              <a:t>sale, reducing customer sales or making the customers regretful or angry about the change that has happened. For example, read </a:t>
            </a:r>
            <a:r>
              <a:rPr lang="en-US" sz="1400" dirty="0" smtClean="0">
                <a:hlinkClick r:id="rId3"/>
              </a:rPr>
              <a:t>here </a:t>
            </a:r>
            <a:r>
              <a:rPr lang="en-US" sz="1400" dirty="0" smtClean="0"/>
              <a:t>about Marmite.</a:t>
            </a:r>
            <a:endParaRPr lang="en-US" sz="1400" dirty="0"/>
          </a:p>
          <a:p>
            <a:pPr marL="268288" indent="-268288">
              <a:buClr>
                <a:srgbClr val="C00000"/>
              </a:buClr>
              <a:buFont typeface="Arial" panose="020B0604020202020204" pitchFamily="34" charset="0"/>
              <a:buChar char="•"/>
            </a:pPr>
            <a:r>
              <a:rPr lang="en-GB" sz="1400" b="1" dirty="0">
                <a:solidFill>
                  <a:srgbClr val="FF0000"/>
                </a:solidFill>
              </a:rPr>
              <a:t>Local residents </a:t>
            </a:r>
            <a:r>
              <a:rPr lang="en-GB" sz="1400" dirty="0" smtClean="0"/>
              <a:t>- </a:t>
            </a:r>
            <a:r>
              <a:rPr lang="en-US" sz="1400" dirty="0" smtClean="0"/>
              <a:t>Local </a:t>
            </a:r>
            <a:r>
              <a:rPr lang="en-US" sz="1400" dirty="0"/>
              <a:t>residents such as noise, congestion, pollution, protests, withdrawal of goodwill, objections to planning </a:t>
            </a:r>
            <a:r>
              <a:rPr lang="en-US" sz="1400" dirty="0" smtClean="0"/>
              <a:t>permission. </a:t>
            </a:r>
            <a:r>
              <a:rPr lang="en-US" sz="1400" dirty="0"/>
              <a:t>For example, when Ford at Dagenham went through their organisational change, staff went on strike, the whole town was affected, community spirit was rallied and </a:t>
            </a:r>
          </a:p>
          <a:p>
            <a:pPr marL="268288" indent="-268288">
              <a:buClr>
                <a:srgbClr val="C00000"/>
              </a:buClr>
              <a:buFont typeface="Arial" panose="020B0604020202020204" pitchFamily="34" charset="0"/>
              <a:buChar char="•"/>
            </a:pPr>
            <a:endParaRPr lang="en-US" sz="1400" dirty="0"/>
          </a:p>
          <a:p>
            <a:pPr marL="268288" indent="-268288">
              <a:buClr>
                <a:srgbClr val="C00000"/>
              </a:buClr>
              <a:buFont typeface="Arial" panose="020B0604020202020204" pitchFamily="34" charset="0"/>
              <a:buChar char="•"/>
            </a:pPr>
            <a:r>
              <a:rPr lang="en-GB" sz="1400" b="1" dirty="0">
                <a:solidFill>
                  <a:srgbClr val="FF0000"/>
                </a:solidFill>
              </a:rPr>
              <a:t>Suppliers</a:t>
            </a:r>
            <a:r>
              <a:rPr lang="en-GB" sz="1400" dirty="0" smtClean="0"/>
              <a:t> - </a:t>
            </a:r>
            <a:r>
              <a:rPr lang="en-US" sz="1400" dirty="0" smtClean="0"/>
              <a:t>Suppliers </a:t>
            </a:r>
            <a:r>
              <a:rPr lang="en-US" sz="1400" dirty="0"/>
              <a:t>such as additional/reduced orders, revised terms and conditions on contracts.</a:t>
            </a:r>
          </a:p>
          <a:p>
            <a:pPr marL="450850" indent="-200025">
              <a:buClr>
                <a:srgbClr val="C00000"/>
              </a:buClr>
              <a:buFont typeface="Arial" panose="020B0604020202020204" pitchFamily="34" charset="0"/>
              <a:buChar char="•"/>
            </a:pPr>
            <a:endParaRPr lang="en-GB" sz="1400" dirty="0"/>
          </a:p>
          <a:p>
            <a:endParaRPr lang="en-US" sz="1400" dirty="0" smtClean="0"/>
          </a:p>
          <a:p>
            <a:r>
              <a:rPr lang="en-US" sz="1400" dirty="0" smtClean="0"/>
              <a:t>4.2 </a:t>
            </a:r>
            <a:r>
              <a:rPr lang="en-US" sz="1400" dirty="0"/>
              <a:t>To include impacts on stakeholders, stakeholder conflict and stakeholders reactions</a:t>
            </a:r>
            <a:r>
              <a:rPr lang="en-US" sz="1400" dirty="0" smtClean="0"/>
              <a:t>:</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3" name="Picture 2">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4" y="5114206"/>
            <a:ext cx="1312396" cy="1516370"/>
          </a:xfrm>
          <a:prstGeom prst="rect">
            <a:avLst/>
          </a:prstGeom>
        </p:spPr>
      </p:pic>
      <p:pic>
        <p:nvPicPr>
          <p:cNvPr id="6" name="Picture 5">
            <a:hlinkClick r:id="rId6"/>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7" name="Picture 6">
            <a:hlinkClick r:id="rId8"/>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9" name="Picture 8">
            <a:hlinkClick r:id="rId10"/>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spTree>
    <p:extLst>
      <p:ext uri="{BB962C8B-B14F-4D97-AF65-F5344CB8AC3E}">
        <p14:creationId xmlns:p14="http://schemas.microsoft.com/office/powerpoint/2010/main" val="281564682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701561"/>
          </a:xfrm>
          <a:prstGeom prst="rect">
            <a:avLst/>
          </a:prstGeom>
        </p:spPr>
        <p:txBody>
          <a:bodyPr wrap="square">
            <a:spAutoFit/>
          </a:bodyPr>
          <a:lstStyle/>
          <a:p>
            <a:pPr marL="268288" indent="-268288">
              <a:buClr>
                <a:srgbClr val="C00000"/>
              </a:buClr>
              <a:buFont typeface="Arial" panose="020B0604020202020204" pitchFamily="34" charset="0"/>
              <a:buChar char="•"/>
            </a:pPr>
            <a:r>
              <a:rPr lang="en-GB" sz="1350" b="1" dirty="0" smtClean="0">
                <a:solidFill>
                  <a:srgbClr val="FF0000"/>
                </a:solidFill>
              </a:rPr>
              <a:t>Local </a:t>
            </a:r>
            <a:r>
              <a:rPr lang="en-GB" sz="1350" b="1" dirty="0">
                <a:solidFill>
                  <a:srgbClr val="FF0000"/>
                </a:solidFill>
              </a:rPr>
              <a:t>residents </a:t>
            </a:r>
            <a:r>
              <a:rPr lang="en-GB" sz="1350" dirty="0" smtClean="0"/>
              <a:t>- </a:t>
            </a:r>
            <a:r>
              <a:rPr lang="en-US" sz="1350" dirty="0" smtClean="0"/>
              <a:t>Local </a:t>
            </a:r>
            <a:r>
              <a:rPr lang="en-US" sz="1350" dirty="0"/>
              <a:t>residents </a:t>
            </a:r>
            <a:r>
              <a:rPr lang="en-US" sz="1350" dirty="0" smtClean="0"/>
              <a:t>could be impacted by the change, such </a:t>
            </a:r>
            <a:r>
              <a:rPr lang="en-US" sz="1350" dirty="0"/>
              <a:t>as </a:t>
            </a:r>
            <a:r>
              <a:rPr lang="en-US" sz="1350" dirty="0" smtClean="0"/>
              <a:t>noise if the factory is relocated closer to a built up area. They could complain forcing the council to restrict business production hours. Congestion with the increase in vehicle movements especially if the factory is relocated and large vehicles need access in and out. Pollution is also a factor, depending on the nature of the company, a production company will have by products and the local community may force the council to restrict their disposal to expensive methods. , </a:t>
            </a:r>
            <a:br>
              <a:rPr lang="en-US" sz="1350" dirty="0" smtClean="0"/>
            </a:br>
            <a:r>
              <a:rPr lang="en-US" sz="1350" dirty="0" smtClean="0"/>
              <a:t>Protests from the local community may erupt over issues including the </a:t>
            </a:r>
            <a:r>
              <a:rPr lang="en-US" sz="1350" dirty="0"/>
              <a:t>withdrawal of goodwill, </a:t>
            </a:r>
            <a:r>
              <a:rPr lang="en-US" sz="1350" dirty="0" smtClean="0"/>
              <a:t>and objections </a:t>
            </a:r>
            <a:r>
              <a:rPr lang="en-US" sz="1350" dirty="0"/>
              <a:t>to planning </a:t>
            </a:r>
            <a:r>
              <a:rPr lang="en-US" sz="1350" dirty="0" smtClean="0"/>
              <a:t>permission which may restrict down the company building needs. </a:t>
            </a:r>
            <a:r>
              <a:rPr lang="en-US" sz="1350" dirty="0"/>
              <a:t>For example, when Ford at Dagenham went through their organisational change, staff went on strike, the whole town was affected, community spirit was rallied and </a:t>
            </a:r>
            <a:r>
              <a:rPr lang="en-US" sz="1350" dirty="0" smtClean="0"/>
              <a:t>Ford’s reputation was seriously damaged.</a:t>
            </a:r>
          </a:p>
          <a:p>
            <a:pPr marL="268288" indent="-268288">
              <a:buClr>
                <a:srgbClr val="C00000"/>
              </a:buClr>
              <a:buFont typeface="Arial" panose="020B0604020202020204" pitchFamily="34" charset="0"/>
              <a:buChar char="•"/>
            </a:pPr>
            <a:r>
              <a:rPr lang="en-GB" sz="1350" b="1" dirty="0" smtClean="0">
                <a:solidFill>
                  <a:srgbClr val="FF0000"/>
                </a:solidFill>
              </a:rPr>
              <a:t>Suppliers</a:t>
            </a:r>
            <a:r>
              <a:rPr lang="en-GB" sz="1350" dirty="0" smtClean="0"/>
              <a:t> - </a:t>
            </a:r>
            <a:r>
              <a:rPr lang="en-US" sz="1350" dirty="0" smtClean="0"/>
              <a:t>Suppliers may be affected positively and negatively, such </a:t>
            </a:r>
            <a:r>
              <a:rPr lang="en-US" sz="1350" dirty="0"/>
              <a:t>as additional/reduced orders, revised terms and conditions on contracts</a:t>
            </a:r>
            <a:r>
              <a:rPr lang="en-US" sz="1350" dirty="0" smtClean="0"/>
              <a:t>. This can lead to benefits such as a better deal on suppliers, economy of scale, or reduced terms on payments making the cash flow within the company more beneficial for other needs. Downsides include renegotiated terms and agreements, reduced supplies, possibly even a change of suppliers of the goods are different leading to new terms and old agreements being disposed of.</a:t>
            </a:r>
            <a:r>
              <a:rPr lang="en-US" sz="1350" b="1" dirty="0">
                <a:solidFill>
                  <a:srgbClr val="FF0000"/>
                </a:solidFill>
              </a:rPr>
              <a:t> </a:t>
            </a:r>
            <a:endParaRPr lang="en-US" sz="1350" b="1" dirty="0" smtClean="0">
              <a:solidFill>
                <a:srgbClr val="FF0000"/>
              </a:solidFill>
            </a:endParaRPr>
          </a:p>
          <a:p>
            <a:r>
              <a:rPr lang="en-US" sz="1350" b="1" dirty="0" smtClean="0">
                <a:solidFill>
                  <a:srgbClr val="FF0000"/>
                </a:solidFill>
              </a:rPr>
              <a:t>4.2 </a:t>
            </a:r>
            <a:r>
              <a:rPr lang="en-US" sz="1350" b="1" dirty="0">
                <a:solidFill>
                  <a:srgbClr val="FF0000"/>
                </a:solidFill>
              </a:rPr>
              <a:t>Task </a:t>
            </a:r>
            <a:r>
              <a:rPr lang="en-US" sz="1350" b="1" dirty="0" smtClean="0">
                <a:solidFill>
                  <a:srgbClr val="FF0000"/>
                </a:solidFill>
              </a:rPr>
              <a:t>03</a:t>
            </a:r>
            <a:r>
              <a:rPr lang="en-US" sz="1350" dirty="0" smtClean="0">
                <a:solidFill>
                  <a:srgbClr val="FF0000"/>
                </a:solidFill>
              </a:rPr>
              <a:t> </a:t>
            </a:r>
            <a:r>
              <a:rPr lang="en-US" sz="1350" dirty="0">
                <a:solidFill>
                  <a:srgbClr val="FF0000"/>
                </a:solidFill>
              </a:rPr>
              <a:t>– Describe the Possible Impacts of Change on </a:t>
            </a:r>
            <a:r>
              <a:rPr lang="en-US" sz="1350" dirty="0" smtClean="0">
                <a:solidFill>
                  <a:srgbClr val="FF0000"/>
                </a:solidFill>
              </a:rPr>
              <a:t>Stakeholders using </a:t>
            </a:r>
            <a:r>
              <a:rPr lang="en-US" sz="1350" dirty="0">
                <a:solidFill>
                  <a:srgbClr val="FF0000"/>
                </a:solidFill>
              </a:rPr>
              <a:t>real world examples. These should include stakeholder conflict and stakeholders reactions.</a:t>
            </a:r>
          </a:p>
          <a:p>
            <a:pPr marL="285750" indent="-285750">
              <a:buClr>
                <a:srgbClr val="C00000"/>
              </a:buClr>
              <a:buFont typeface="Wingdings 3" panose="05040102010807070707" pitchFamily="18" charset="2"/>
              <a:buChar char=""/>
            </a:pPr>
            <a:r>
              <a:rPr lang="en-US" sz="1350" dirty="0"/>
              <a:t>Assume 3 changes has happened at Thursby Toys Ltd., they have replaced their customer service phone system with a CRM database, they have introduced a new range of Toys and they have relocated out of town to an industrial base.</a:t>
            </a:r>
          </a:p>
          <a:p>
            <a:r>
              <a:rPr lang="en-US" sz="1350" b="1" dirty="0" smtClean="0">
                <a:solidFill>
                  <a:srgbClr val="FF0000"/>
                </a:solidFill>
              </a:rPr>
              <a:t>4.2 </a:t>
            </a:r>
            <a:r>
              <a:rPr lang="en-US" sz="1350" b="1" dirty="0">
                <a:solidFill>
                  <a:srgbClr val="FF0000"/>
                </a:solidFill>
              </a:rPr>
              <a:t>Task </a:t>
            </a:r>
            <a:r>
              <a:rPr lang="en-US" sz="1350" b="1" dirty="0" smtClean="0">
                <a:solidFill>
                  <a:srgbClr val="FF0000"/>
                </a:solidFill>
              </a:rPr>
              <a:t>04</a:t>
            </a:r>
            <a:r>
              <a:rPr lang="en-US" sz="1350" dirty="0" smtClean="0">
                <a:solidFill>
                  <a:srgbClr val="FF0000"/>
                </a:solidFill>
              </a:rPr>
              <a:t> </a:t>
            </a:r>
            <a:r>
              <a:rPr lang="en-US" sz="1350" dirty="0">
                <a:solidFill>
                  <a:srgbClr val="FF0000"/>
                </a:solidFill>
              </a:rPr>
              <a:t>– Describe the Possible Impacts of Change on Thursby Toys Ltd. of these three managed changes. These should include </a:t>
            </a:r>
            <a:r>
              <a:rPr lang="en-US" sz="1350" dirty="0" smtClean="0">
                <a:solidFill>
                  <a:srgbClr val="C00000"/>
                </a:solidFill>
              </a:rPr>
              <a:t>impacts </a:t>
            </a:r>
            <a:r>
              <a:rPr lang="en-US" sz="1350" dirty="0">
                <a:solidFill>
                  <a:srgbClr val="C00000"/>
                </a:solidFill>
              </a:rPr>
              <a:t>on stakeholders, stakeholder conflict and stakeholders </a:t>
            </a:r>
            <a:r>
              <a:rPr lang="en-US" sz="1350" dirty="0" smtClean="0">
                <a:solidFill>
                  <a:srgbClr val="C00000"/>
                </a:solidFill>
              </a:rPr>
              <a:t>reactions</a:t>
            </a:r>
            <a:r>
              <a:rPr lang="en-US" sz="1350" dirty="0">
                <a:solidFill>
                  <a:srgbClr val="C0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4" name="Picture 3">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5" name="Picture 4">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pic>
        <p:nvPicPr>
          <p:cNvPr id="6" name="Picture 5">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5157529"/>
            <a:ext cx="1649123" cy="1079783"/>
          </a:xfrm>
          <a:prstGeom prst="rect">
            <a:avLst/>
          </a:prstGeom>
        </p:spPr>
      </p:pic>
    </p:spTree>
    <p:extLst>
      <p:ext uri="{BB962C8B-B14F-4D97-AF65-F5344CB8AC3E}">
        <p14:creationId xmlns:p14="http://schemas.microsoft.com/office/powerpoint/2010/main" val="264717799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201424"/>
          </a:xfrm>
          <a:prstGeom prst="rect">
            <a:avLst/>
          </a:prstGeom>
        </p:spPr>
        <p:txBody>
          <a:bodyPr wrap="square">
            <a:spAutoFit/>
          </a:bodyPr>
          <a:lstStyle/>
          <a:p>
            <a:r>
              <a:rPr lang="en-US" sz="2400" b="1" dirty="0">
                <a:solidFill>
                  <a:srgbClr val="FF0000"/>
                </a:solidFill>
              </a:rPr>
              <a:t>4.1 Task 01</a:t>
            </a:r>
            <a:r>
              <a:rPr lang="en-US" sz="2400" dirty="0">
                <a:solidFill>
                  <a:srgbClr val="FF0000"/>
                </a:solidFill>
              </a:rPr>
              <a:t> – Describe the Possible Impacts of Change on Businesses using real world examples. These should include short term and long term impacts on a business.</a:t>
            </a:r>
          </a:p>
          <a:p>
            <a:r>
              <a:rPr lang="en-US" sz="2400" b="1" dirty="0">
                <a:solidFill>
                  <a:srgbClr val="FF0000"/>
                </a:solidFill>
              </a:rPr>
              <a:t>4.1 Task 02</a:t>
            </a:r>
            <a:r>
              <a:rPr lang="en-US" sz="2400" dirty="0">
                <a:solidFill>
                  <a:srgbClr val="FF0000"/>
                </a:solidFill>
              </a:rPr>
              <a:t> – Describe the Possible Impacts of Change on Thursby Toys Ltd. of these three managed changes. These should include short term and long term impacts on a business.</a:t>
            </a:r>
          </a:p>
          <a:p>
            <a:r>
              <a:rPr lang="en-US" sz="2000" b="1" dirty="0" smtClean="0">
                <a:solidFill>
                  <a:srgbClr val="FF0000"/>
                </a:solidFill>
              </a:rPr>
              <a:t>4.2 </a:t>
            </a:r>
            <a:r>
              <a:rPr lang="en-US" sz="2000" b="1" dirty="0">
                <a:solidFill>
                  <a:srgbClr val="FF0000"/>
                </a:solidFill>
              </a:rPr>
              <a:t>Task </a:t>
            </a:r>
            <a:r>
              <a:rPr lang="en-US" sz="2000" b="1" dirty="0" smtClean="0">
                <a:solidFill>
                  <a:srgbClr val="FF0000"/>
                </a:solidFill>
              </a:rPr>
              <a:t>03</a:t>
            </a:r>
            <a:r>
              <a:rPr lang="en-US" sz="2000" dirty="0" smtClean="0">
                <a:solidFill>
                  <a:srgbClr val="FF0000"/>
                </a:solidFill>
              </a:rPr>
              <a:t> </a:t>
            </a:r>
            <a:r>
              <a:rPr lang="en-US" sz="2000" dirty="0">
                <a:solidFill>
                  <a:srgbClr val="FF0000"/>
                </a:solidFill>
              </a:rPr>
              <a:t>– Describe the Possible Impacts of Change on </a:t>
            </a:r>
            <a:r>
              <a:rPr lang="en-US" sz="2000" dirty="0" smtClean="0">
                <a:solidFill>
                  <a:srgbClr val="FF0000"/>
                </a:solidFill>
              </a:rPr>
              <a:t>Stakeholders using </a:t>
            </a:r>
            <a:r>
              <a:rPr lang="en-US" sz="2000" dirty="0">
                <a:solidFill>
                  <a:srgbClr val="FF0000"/>
                </a:solidFill>
              </a:rPr>
              <a:t>real world examples. These should include stakeholder conflict and stakeholders reactions.</a:t>
            </a:r>
          </a:p>
          <a:p>
            <a:r>
              <a:rPr lang="en-US" sz="2000" b="1" dirty="0" smtClean="0">
                <a:solidFill>
                  <a:srgbClr val="FF0000"/>
                </a:solidFill>
              </a:rPr>
              <a:t>4.2 </a:t>
            </a:r>
            <a:r>
              <a:rPr lang="en-US" sz="2000" b="1" dirty="0">
                <a:solidFill>
                  <a:srgbClr val="FF0000"/>
                </a:solidFill>
              </a:rPr>
              <a:t>Task </a:t>
            </a:r>
            <a:r>
              <a:rPr lang="en-US" sz="2000" b="1" dirty="0" smtClean="0">
                <a:solidFill>
                  <a:srgbClr val="FF0000"/>
                </a:solidFill>
              </a:rPr>
              <a:t>04</a:t>
            </a:r>
            <a:r>
              <a:rPr lang="en-US" sz="2000" dirty="0" smtClean="0">
                <a:solidFill>
                  <a:srgbClr val="FF0000"/>
                </a:solidFill>
              </a:rPr>
              <a:t> </a:t>
            </a:r>
            <a:r>
              <a:rPr lang="en-US" sz="2000" dirty="0">
                <a:solidFill>
                  <a:srgbClr val="FF0000"/>
                </a:solidFill>
              </a:rPr>
              <a:t>– Describe the Possible Impacts of Change on Thursby Toys Ltd. of these three managed changes. These should include </a:t>
            </a:r>
            <a:r>
              <a:rPr lang="en-US" sz="2000" dirty="0" smtClean="0">
                <a:solidFill>
                  <a:srgbClr val="C00000"/>
                </a:solidFill>
              </a:rPr>
              <a:t>impacts </a:t>
            </a:r>
            <a:r>
              <a:rPr lang="en-US" sz="2000" dirty="0">
                <a:solidFill>
                  <a:srgbClr val="C00000"/>
                </a:solidFill>
              </a:rPr>
              <a:t>on stakeholders, stakeholder conflict and stakeholders </a:t>
            </a:r>
            <a:r>
              <a:rPr lang="en-US" sz="2000" dirty="0" smtClean="0">
                <a:solidFill>
                  <a:srgbClr val="C00000"/>
                </a:solidFill>
              </a:rPr>
              <a:t>reactions</a:t>
            </a:r>
            <a:r>
              <a:rPr lang="en-US" sz="2000" dirty="0">
                <a:solidFill>
                  <a:srgbClr val="C0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Assessment Criteria</a:t>
            </a:r>
            <a:endParaRPr lang="en-US" sz="36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4" name="Picture 3">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5" name="Picture 4">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pic>
        <p:nvPicPr>
          <p:cNvPr id="6" name="Picture 5">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5157529"/>
            <a:ext cx="1649123" cy="1079783"/>
          </a:xfrm>
          <a:prstGeom prst="rect">
            <a:avLst/>
          </a:prstGeom>
        </p:spPr>
      </p:pic>
    </p:spTree>
    <p:extLst>
      <p:ext uri="{BB962C8B-B14F-4D97-AF65-F5344CB8AC3E}">
        <p14:creationId xmlns:p14="http://schemas.microsoft.com/office/powerpoint/2010/main" val="81495658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32311"/>
          </a:xfrm>
          <a:prstGeom prst="rect">
            <a:avLst/>
          </a:prstGeom>
        </p:spPr>
        <p:txBody>
          <a:bodyPr wrap="square">
            <a:spAutoFit/>
          </a:bodyPr>
          <a:lstStyle/>
          <a:p>
            <a:pPr marL="469900" indent="-457200">
              <a:spcAft>
                <a:spcPts val="600"/>
              </a:spcAft>
              <a:buFont typeface="+mj-lt"/>
              <a:buAutoNum type="arabicPeriod" startAt="2"/>
              <a:tabLst>
                <a:tab pos="8348663" algn="r"/>
              </a:tabLst>
            </a:pPr>
            <a:r>
              <a:rPr lang="en-US" sz="2000" dirty="0">
                <a:solidFill>
                  <a:srgbClr val="FF0000"/>
                </a:solidFill>
              </a:rPr>
              <a:t>Refer to Resource 2.</a:t>
            </a:r>
          </a:p>
          <a:p>
            <a:pPr marL="469900" indent="-457200">
              <a:spcAft>
                <a:spcPts val="600"/>
              </a:spcAft>
              <a:buAutoNum type="alphaLcParenBoth"/>
              <a:tabLst>
                <a:tab pos="8348663" algn="r"/>
              </a:tabLst>
            </a:pPr>
            <a:r>
              <a:rPr lang="en-US" sz="2000" dirty="0" smtClean="0">
                <a:solidFill>
                  <a:srgbClr val="FF0000"/>
                </a:solidFill>
              </a:rPr>
              <a:t>Identify </a:t>
            </a:r>
            <a:r>
              <a:rPr lang="en-US" sz="2000" dirty="0">
                <a:solidFill>
                  <a:srgbClr val="FF0000"/>
                </a:solidFill>
              </a:rPr>
              <a:t>and explain three impacts on </a:t>
            </a:r>
            <a:r>
              <a:rPr lang="en-US" sz="2000" dirty="0" err="1">
                <a:solidFill>
                  <a:srgbClr val="FF0000"/>
                </a:solidFill>
              </a:rPr>
              <a:t>Thursby</a:t>
            </a:r>
            <a:r>
              <a:rPr lang="en-US" sz="2000" dirty="0">
                <a:solidFill>
                  <a:srgbClr val="FF0000"/>
                </a:solidFill>
              </a:rPr>
              <a:t> Toys </a:t>
            </a:r>
            <a:r>
              <a:rPr lang="en-US" sz="2000" dirty="0" err="1">
                <a:solidFill>
                  <a:srgbClr val="FF0000"/>
                </a:solidFill>
              </a:rPr>
              <a:t>Ltd’s</a:t>
            </a:r>
            <a:r>
              <a:rPr lang="en-US" sz="2000" dirty="0">
                <a:solidFill>
                  <a:srgbClr val="FF0000"/>
                </a:solidFill>
              </a:rPr>
              <a:t> customers of its change of location</a:t>
            </a:r>
            <a:r>
              <a:rPr lang="en-US" sz="2000" dirty="0" smtClean="0">
                <a:solidFill>
                  <a:srgbClr val="FF0000"/>
                </a:solidFill>
              </a:rPr>
              <a:t>.</a:t>
            </a:r>
          </a:p>
          <a:p>
            <a:pPr marL="12700">
              <a:lnSpc>
                <a:spcPts val="2900"/>
              </a:lnSpc>
              <a:spcAft>
                <a:spcPts val="0"/>
              </a:spcAft>
              <a:tabLst>
                <a:tab pos="8348663" algn="r"/>
              </a:tabLst>
            </a:pPr>
            <a:r>
              <a:rPr lang="en-US" sz="2000" dirty="0" smtClean="0">
                <a:solidFill>
                  <a:srgbClr val="FF0000"/>
                </a:solidFill>
              </a:rPr>
              <a:t>1: _________________________________________________________</a:t>
            </a:r>
            <a:br>
              <a:rPr lang="en-US" sz="2000" dirty="0" smtClean="0">
                <a:solidFill>
                  <a:srgbClr val="FF0000"/>
                </a:solidFill>
              </a:rPr>
            </a:br>
            <a:r>
              <a:rPr lang="en-US" sz="2000" dirty="0" smtClean="0">
                <a:solidFill>
                  <a:srgbClr val="FF0000"/>
                </a:solidFill>
              </a:rPr>
              <a:t>______________________________________________________________________________________________________________________________________________________________________________ [2]</a:t>
            </a:r>
            <a:endParaRPr lang="en-US" sz="2000" dirty="0">
              <a:solidFill>
                <a:srgbClr val="FF0000"/>
              </a:solidFill>
            </a:endParaRPr>
          </a:p>
          <a:p>
            <a:pPr marL="12700">
              <a:lnSpc>
                <a:spcPts val="2900"/>
              </a:lnSpc>
              <a:spcAft>
                <a:spcPts val="0"/>
              </a:spcAft>
              <a:tabLst>
                <a:tab pos="8348663" algn="r"/>
              </a:tabLst>
            </a:pPr>
            <a:r>
              <a:rPr lang="en-US" sz="2000" dirty="0" smtClean="0">
                <a:solidFill>
                  <a:srgbClr val="FF0000"/>
                </a:solidFill>
              </a:rPr>
              <a:t>2: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p>
          <a:p>
            <a:pPr marL="12700">
              <a:lnSpc>
                <a:spcPts val="2900"/>
              </a:lnSpc>
              <a:spcAft>
                <a:spcPts val="0"/>
              </a:spcAft>
              <a:tabLst>
                <a:tab pos="8348663" algn="r"/>
              </a:tabLst>
            </a:pPr>
            <a:r>
              <a:rPr lang="en-US" sz="2000" dirty="0" smtClean="0">
                <a:solidFill>
                  <a:srgbClr val="FF0000"/>
                </a:solidFill>
              </a:rPr>
              <a:t>3: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r>
              <a:rPr lang="en-US" sz="2000" dirty="0" smtClean="0">
                <a:solidFill>
                  <a:srgbClr val="FF0000"/>
                </a:solidFill>
              </a:rPr>
              <a:t>]</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4 – Exam Questions – June 2016</a:t>
            </a:r>
            <a:endParaRPr lang="en-US" sz="2800" dirty="0"/>
          </a:p>
        </p:txBody>
      </p:sp>
    </p:spTree>
    <p:extLst>
      <p:ext uri="{BB962C8B-B14F-4D97-AF65-F5344CB8AC3E}">
        <p14:creationId xmlns:p14="http://schemas.microsoft.com/office/powerpoint/2010/main" val="41326272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77840"/>
        </p:xfrm>
        <a:graphic>
          <a:graphicData uri="http://schemas.openxmlformats.org/drawingml/2006/table">
            <a:tbl>
              <a:tblPr firstRow="1" bandRow="1">
                <a:tableStyleId>{9D7B26C5-4107-4FEC-AEDC-1716B250A1EF}</a:tableStyleId>
              </a:tblPr>
              <a:tblGrid>
                <a:gridCol w="288032"/>
                <a:gridCol w="432048"/>
                <a:gridCol w="288032"/>
                <a:gridCol w="4680520"/>
                <a:gridCol w="792088"/>
                <a:gridCol w="194421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greater product range e.g. outdoor toys, ethically-sourced toys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more space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special promotions in local paper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 compare prices with local competitor e.g. discount store on retail park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no customer service desk, incorrect information on phone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insufficient staff available to ask advice e.g. especially early morning, staff too busy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staff how to find things or how to do things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no toilets or play area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potentially dangerous layout e.g. tents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untidy store e.g. fire engine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store looks dark and dirty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product information e.g. ethical toys, swing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slow response to customer complaints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convenience of location e.g. distance and travel </a:t>
                      </a:r>
                    </a:p>
                    <a:p>
                      <a:endParaRPr kumimoji="0" lang="en-GB" sz="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The customers may have to wait a long time for advice or to be served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because the store appears to be understaffed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2 marks x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each correct identification up to a maximum of three identifications, plus a further one mark for each of three explanations.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Impacts can be positive or negative.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Answer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relate to </a:t>
                      </a:r>
                      <a:r>
                        <a:rPr kumimoji="0" lang="en-US" sz="11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Thursby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661786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04056"/>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8784976" cy="504056"/>
          </a:xfrm>
        </p:spPr>
        <p:txBody>
          <a:bodyPr>
            <a:noAutofit/>
          </a:bodyPr>
          <a:lstStyle/>
          <a:p>
            <a:pPr>
              <a:buClr>
                <a:srgbClr val="00B050"/>
              </a:buClr>
              <a:buSzPct val="80000"/>
            </a:pPr>
            <a:r>
              <a:rPr lang="en-US" dirty="0"/>
              <a:t>Qualification Grade Table -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Foundation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
        <p:nvSpPr>
          <p:cNvPr id="7"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a:t>
            </a:r>
            <a:r>
              <a:rPr lang="en-US" sz="3200" dirty="0" smtClean="0"/>
              <a:t>Technical Diploma</a:t>
            </a:r>
            <a:endParaRPr lang="en-US" sz="3200" dirty="0"/>
          </a:p>
        </p:txBody>
      </p:sp>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052736"/>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51072314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639358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204871494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5.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Enderoth</Template>
  <TotalTime>58288</TotalTime>
  <Words>3126</Words>
  <Application>Microsoft Office PowerPoint</Application>
  <PresentationFormat>On-screen Show (4:3)</PresentationFormat>
  <Paragraphs>291</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4.1 - Possible Impacts of Change on Businesses</vt:lpstr>
      <vt:lpstr>4.1 - Possible Impacts of Change on Businesses</vt:lpstr>
      <vt:lpstr>4.1 - Possible Impacts of Change on Businesses</vt:lpstr>
      <vt:lpstr>4.2 - Possible Impacts of Change on Stakeholder Groups</vt:lpstr>
      <vt:lpstr>4.2 - Possible Impacts of Change on Stakeholder Groups</vt:lpstr>
      <vt:lpstr>4.2 - Possible Impacts of Change on Stakeholder Groups</vt:lpstr>
      <vt:lpstr>4 – Assessment Criteria</vt:lpstr>
      <vt:lpstr>4 – Exam Questions – June 2016</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15.4</dc:title>
  <dc:subject>eBusiness</dc:subject>
  <dc:creator>Enderoth</dc:creator>
  <cp:lastModifiedBy>Stephen Rafferty</cp:lastModifiedBy>
  <cp:revision>1775</cp:revision>
  <cp:lastPrinted>2014-01-22T18:25:48Z</cp:lastPrinted>
  <dcterms:created xsi:type="dcterms:W3CDTF">2008-03-12T11:01:44Z</dcterms:created>
  <dcterms:modified xsi:type="dcterms:W3CDTF">2018-08-05T14:40:48Z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